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РЕКЛАМА В СИСТЕМЕ МАРКЕТИНГА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Ключевые слова: маркетинговые коммуникации, реклама, </a:t>
            </a:r>
            <a:r>
              <a:rPr lang="ru-R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медиапланирование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медиаканалы, стимулирование сбыта, посредник, схемы коммуникации.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37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Роль и значение рекламы в современном обществе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Экономическая роль рекламы реализуется в том, что она обеспечивает налаживание связей между субъектами хозяйствования, между производителями и потребителями товаров. Тем самым реклама способствует росту деловой активности, повышению объёмов капиталовложений и числа рабочих мест. Следствием этого является общее развитие общественного производства.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2600" dirty="0"/>
              <a:t> </a:t>
            </a:r>
            <a:r>
              <a:rPr lang="ru-RU" sz="2600" dirty="0" smtClean="0"/>
              <a:t>Социальная роль рекламы реализуется в том, что она </a:t>
            </a:r>
            <a:r>
              <a:rPr lang="ru-RU" sz="2600" dirty="0"/>
              <a:t>выходит за рамки экономических задач и направлена на достижение более гармоничных отношений в обществе:</a:t>
            </a:r>
          </a:p>
          <a:p>
            <a:r>
              <a:rPr lang="ru-RU" sz="2600" dirty="0"/>
              <a:t>1.	Популяризация здорового образа жизни;</a:t>
            </a:r>
          </a:p>
          <a:p>
            <a:r>
              <a:rPr lang="ru-RU" sz="2600" dirty="0"/>
              <a:t>2.	Поддержка незащищенных слоёв населения;</a:t>
            </a:r>
          </a:p>
          <a:p>
            <a:r>
              <a:rPr lang="ru-RU" sz="2600" dirty="0"/>
              <a:t>3.	Борьба с бедностью, преступностью, загрязнением окружающей среды;</a:t>
            </a:r>
          </a:p>
          <a:p>
            <a:r>
              <a:rPr lang="ru-RU" sz="2600" dirty="0"/>
              <a:t>4.	Популяризация многочисленных общественных организаций и фондов и многие другие, не менее важные цели.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368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Реклама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2600" dirty="0"/>
              <a:t>В условиях расширяющей демократии в цивилизованных странах возрастает роль </a:t>
            </a:r>
            <a:r>
              <a:rPr lang="ru-RU" sz="2600" b="1" dirty="0"/>
              <a:t>политической рекламы</a:t>
            </a:r>
            <a:r>
              <a:rPr lang="ru-RU" sz="2600" dirty="0"/>
              <a:t> как средства борьбы за голоса избирателей. Именно уровень и профессионализм политической рекламы и </a:t>
            </a:r>
            <a:r>
              <a:rPr lang="ru-RU" sz="2600" dirty="0" err="1"/>
              <a:t>имиджмейкерства</a:t>
            </a:r>
            <a:r>
              <a:rPr lang="ru-RU" sz="2600" dirty="0"/>
              <a:t> в значительной степени влияет на расстановку политических сил в странах после выборов. Ярким примером роли политической рекламы в российских условиях стали результаты президентских выборов в 1996 году, когда Б. Н. Ельцин, имевший в начале года поддержку всего 6% избирателей, в июле того же года одержал победу с показателем более 53%.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Тесно связана с политикой и её </a:t>
            </a:r>
            <a:r>
              <a:rPr lang="ru-RU" sz="1600" b="1" dirty="0"/>
              <a:t>идеологическая роль</a:t>
            </a:r>
            <a:r>
              <a:rPr lang="ru-RU" sz="1600" dirty="0"/>
              <a:t>, что не удивительно, ибо в современном обществе реклама становится одним из важнейших факторов формирования мировоззрения человека. Можно привести массу примеров того, какое место занимала реклама в укреплении и распространении коммунистической идеологии в Советском Союзе. Не вызывает сомнения то влияние «буржуазной» рекламы которое было направлено на разрушение социалистических идеалов.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7122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Реклама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Вместе с тем нельзя не отметить значительную 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образовательную роль 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рекламы. Из рекламы её получатели могут извлечь разнообразную информацию в широком диапазоне сведений. Американский писатель Э.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Доктороу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по этому поводу отметил: «Каждый обращает внимание на рекламу. Это современная школа, люди. Менее чем за минуту телевизионная реклама прокрутит перед вами целую жизнь. Покажет ребёнка, дом, автомобили, вручение дипломов… Расскажет, какой ты солидный и каким ты мог стать. Реклама – это обучающая единица».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этой связи вполне оправдано выделение </a:t>
            </a: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психологической роли 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рекламы. По мнению Эриха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Фромма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: «Реклама апеллирует не к разуму, а к чувствам; как любое гипнотизирующее влияния, оно пытается влиять на свои объекты интеллектуально. В такой рекламе появляется элемент мечты воздушного замка, и за счёт этого оно приносит человеку определённое удовольствие (типа кино), но в то же время усиливает его чувство незначительности и бессилия».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30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Таким образом, следует общий вывод, что роль рекламы в современном обществе достаточно высока. Исходя из этого, с одной стороны очевидна необходимость создания механизмов общественного и государственного контроля рекламной деятельности. С другой стороны, те же процессы требуют осознания рекламистами степени своей социальной ответственности.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Вывод: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375" y="2612422"/>
            <a:ext cx="3905250" cy="2242755"/>
          </a:xfrm>
        </p:spPr>
      </p:pic>
    </p:spTree>
    <p:extLst>
      <p:ext uri="{BB962C8B-B14F-4D97-AF65-F5344CB8AC3E}">
        <p14:creationId xmlns:p14="http://schemas.microsoft.com/office/powerpoint/2010/main" val="4030256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Виды рекламы — это разделение рекламы на отдельные её разновидности по тем или иным классификационным основаниям, зависимости от цели и объекта рекламирования, средств размещения рекламы, способов рекламного воздействия, функционального назначения рекламы и других критериев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Можно выделить несколько видов рекламы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Информативная реклама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Увещевательная реклама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Сравнительная реклама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Напоминающая реклама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Подкрепляющая реклама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Виды реклам и не рекламные категории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861048"/>
            <a:ext cx="2571736" cy="21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455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рекламы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3200" dirty="0"/>
              <a:t>Виды рекламы по общепринятым нормам: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частная реклама;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неэтичная;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вводящая в заблуждение (недостоверная, недобросовестная, ненадлежащая).</a:t>
            </a:r>
          </a:p>
          <a:p>
            <a:r>
              <a:rPr lang="ru-RU" sz="3200" dirty="0"/>
              <a:t>Виды рекламы по использования воздействия на чувства человека: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визуальная реклама;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звуковая реклама.</a:t>
            </a:r>
          </a:p>
          <a:p>
            <a:r>
              <a:rPr lang="ru-RU" sz="3200" dirty="0"/>
              <a:t>Виды рекламы по степени использования образа рекламируемого объекта: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прямая;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косвенная;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скрытая.</a:t>
            </a:r>
          </a:p>
          <a:p>
            <a:r>
              <a:rPr lang="ru-RU" sz="3200" dirty="0"/>
              <a:t>Виды рекламы по характеру подачи рекламного материала: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жесткая;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мягкая.</a:t>
            </a:r>
          </a:p>
          <a:p>
            <a:r>
              <a:rPr lang="ru-RU" sz="3200" dirty="0"/>
              <a:t>По характеру стратегического направления рекламы: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коммерческая;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некоммерческая.</a:t>
            </a:r>
          </a:p>
          <a:p>
            <a:r>
              <a:rPr lang="ru-RU" sz="3200" dirty="0"/>
              <a:t>По выбору общего подхода к решению рекламной задачи: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рациональная;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эмоциональная.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По характеру планирования рекламных акций: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</a:t>
            </a:r>
            <a:r>
              <a:rPr lang="ru-RU" sz="3200" dirty="0" err="1"/>
              <a:t>медийная</a:t>
            </a:r>
            <a:r>
              <a:rPr lang="ru-RU" sz="3200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</a:t>
            </a:r>
            <a:r>
              <a:rPr lang="ru-RU" sz="3200" dirty="0" err="1"/>
              <a:t>немедейная</a:t>
            </a:r>
            <a:r>
              <a:rPr lang="ru-RU" sz="3200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/>
              <a:t>	комплексная.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3200" dirty="0" smtClean="0"/>
              <a:t>Виды </a:t>
            </a:r>
            <a:r>
              <a:rPr lang="ru-RU" sz="3200" dirty="0"/>
              <a:t>рекламы по типам </a:t>
            </a:r>
            <a:r>
              <a:rPr lang="ru-RU" sz="3200" dirty="0" err="1"/>
              <a:t>рекламополучателей</a:t>
            </a:r>
            <a:r>
              <a:rPr lang="ru-RU" sz="3200" dirty="0"/>
              <a:t>:</a:t>
            </a:r>
          </a:p>
          <a:p>
            <a:r>
              <a:rPr lang="ru-RU" sz="3200" dirty="0"/>
              <a:t>	оптовая;</a:t>
            </a:r>
          </a:p>
          <a:p>
            <a:r>
              <a:rPr lang="ru-RU" sz="3200" dirty="0"/>
              <a:t>	розничная;</a:t>
            </a:r>
          </a:p>
          <a:p>
            <a:r>
              <a:rPr lang="ru-RU" sz="3200" dirty="0"/>
              <a:t>	деловая.</a:t>
            </a:r>
          </a:p>
          <a:p>
            <a:r>
              <a:rPr lang="ru-RU" sz="3200" dirty="0"/>
              <a:t>Виды рекламы по географическому признаку:</a:t>
            </a:r>
          </a:p>
          <a:p>
            <a:r>
              <a:rPr lang="ru-RU" sz="3200" dirty="0"/>
              <a:t>	локальная;</a:t>
            </a:r>
          </a:p>
          <a:p>
            <a:r>
              <a:rPr lang="ru-RU" sz="3200" dirty="0"/>
              <a:t>	региональная;</a:t>
            </a:r>
          </a:p>
          <a:p>
            <a:r>
              <a:rPr lang="ru-RU" sz="3200" dirty="0"/>
              <a:t>	общенациональная;</a:t>
            </a:r>
          </a:p>
          <a:p>
            <a:r>
              <a:rPr lang="ru-RU" sz="3200" dirty="0"/>
              <a:t>	международная;</a:t>
            </a:r>
          </a:p>
          <a:p>
            <a:r>
              <a:rPr lang="ru-RU" sz="3200" dirty="0"/>
              <a:t>	глобальная.</a:t>
            </a:r>
          </a:p>
          <a:p>
            <a:r>
              <a:rPr lang="ru-RU" sz="3200" dirty="0"/>
              <a:t>По интенсивности воздействия на потребителя:</a:t>
            </a:r>
          </a:p>
          <a:p>
            <a:r>
              <a:rPr lang="ru-RU" sz="3200" dirty="0"/>
              <a:t>	непрерывная;</a:t>
            </a:r>
          </a:p>
          <a:p>
            <a:r>
              <a:rPr lang="ru-RU" sz="3200" dirty="0"/>
              <a:t>	импульсная;</a:t>
            </a:r>
          </a:p>
          <a:p>
            <a:r>
              <a:rPr lang="ru-RU" sz="3200" dirty="0"/>
              <a:t>	нарастающая;</a:t>
            </a:r>
          </a:p>
          <a:p>
            <a:r>
              <a:rPr lang="ru-RU" sz="3200" dirty="0"/>
              <a:t>	нисходящая;</a:t>
            </a:r>
          </a:p>
          <a:p>
            <a:r>
              <a:rPr lang="ru-RU" sz="3200" dirty="0"/>
              <a:t>	равномерная;</a:t>
            </a:r>
          </a:p>
          <a:p>
            <a:r>
              <a:rPr lang="ru-RU" sz="3200" dirty="0"/>
              <a:t>	залповая.</a:t>
            </a:r>
          </a:p>
          <a:p>
            <a:r>
              <a:rPr lang="ru-RU" sz="3200" dirty="0"/>
              <a:t>Виды рекламы по целевым группам:</a:t>
            </a:r>
          </a:p>
          <a:p>
            <a:r>
              <a:rPr lang="ru-RU" sz="3200" dirty="0"/>
              <a:t>	молодежная;</a:t>
            </a:r>
          </a:p>
          <a:p>
            <a:r>
              <a:rPr lang="ru-RU" sz="3200" dirty="0"/>
              <a:t>	женская;</a:t>
            </a:r>
          </a:p>
          <a:p>
            <a:r>
              <a:rPr lang="ru-RU" sz="3200" dirty="0"/>
              <a:t>	мужская.</a:t>
            </a:r>
          </a:p>
          <a:p>
            <a:r>
              <a:rPr lang="ru-RU" sz="3200" dirty="0"/>
              <a:t>По периоду жизненного цикла товара:</a:t>
            </a:r>
          </a:p>
          <a:p>
            <a:r>
              <a:rPr lang="ru-RU" sz="3200" dirty="0"/>
              <a:t>	вводящая;</a:t>
            </a:r>
          </a:p>
          <a:p>
            <a:r>
              <a:rPr lang="ru-RU" sz="3200" dirty="0"/>
              <a:t>	утверждающая;</a:t>
            </a:r>
          </a:p>
          <a:p>
            <a:r>
              <a:rPr lang="ru-RU" sz="3200" dirty="0"/>
              <a:t>	напоминающая.</a:t>
            </a:r>
          </a:p>
          <a:p>
            <a:r>
              <a:rPr lang="ru-RU" sz="3200" dirty="0"/>
              <a:t>По характеру объекта рекламы:</a:t>
            </a:r>
          </a:p>
          <a:p>
            <a:r>
              <a:rPr lang="ru-RU" sz="3200" dirty="0"/>
              <a:t>	товарная;</a:t>
            </a:r>
          </a:p>
          <a:p>
            <a:r>
              <a:rPr lang="ru-RU" sz="3200" dirty="0"/>
              <a:t>	корпоративная;</a:t>
            </a:r>
          </a:p>
          <a:p>
            <a:r>
              <a:rPr lang="ru-RU" sz="3200" dirty="0"/>
              <a:t>	государственная;</a:t>
            </a:r>
          </a:p>
          <a:p>
            <a:r>
              <a:rPr lang="ru-RU" sz="3200" dirty="0"/>
              <a:t>	социальная;</a:t>
            </a:r>
          </a:p>
          <a:p>
            <a:r>
              <a:rPr lang="ru-RU" sz="3200" dirty="0"/>
              <a:t>	политическая.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056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50" y="4734272"/>
            <a:ext cx="3898776" cy="86389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Рекламные средства и их классификация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10800000" flipV="1">
            <a:off x="4022474" y="5079496"/>
            <a:ext cx="4622685" cy="1365434"/>
          </a:xfrm>
        </p:spPr>
        <p:txBody>
          <a:bodyPr>
            <a:normAutofit fontScale="85000" lnSpcReduction="10000"/>
          </a:bodyPr>
          <a:lstStyle/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Процесс передачи информации проходит большой путь прежде чем его получит потребитель. Схема рекламной коммуникации позволит рассмотреть всех участников процесса (рисунок 27). 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1403648" y="639722"/>
            <a:ext cx="5486400" cy="4114800"/>
          </a:xfrm>
        </p:spPr>
      </p:sp>
      <p:sp>
        <p:nvSpPr>
          <p:cNvPr id="7" name="Прямоугольник 6"/>
          <p:cNvSpPr/>
          <p:nvPr/>
        </p:nvSpPr>
        <p:spPr>
          <a:xfrm>
            <a:off x="1835696" y="1412776"/>
            <a:ext cx="10081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Отправитель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563888" y="1412776"/>
            <a:ext cx="136815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Кодирование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24128" y="1412776"/>
            <a:ext cx="129614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Обращение</a:t>
            </a:r>
          </a:p>
          <a:p>
            <a:pPr algn="ctr"/>
            <a:r>
              <a:rPr lang="ru-RU" sz="1000" dirty="0" smtClean="0"/>
              <a:t>Посредники</a:t>
            </a:r>
            <a:endParaRPr lang="ru-RU" sz="1000" dirty="0"/>
          </a:p>
        </p:txBody>
      </p:sp>
      <p:sp>
        <p:nvSpPr>
          <p:cNvPr id="10" name="Овал 9"/>
          <p:cNvSpPr/>
          <p:nvPr/>
        </p:nvSpPr>
        <p:spPr>
          <a:xfrm>
            <a:off x="5724128" y="2780928"/>
            <a:ext cx="144016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Канал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508104" y="3861048"/>
            <a:ext cx="172819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Получатель</a:t>
            </a:r>
          </a:p>
          <a:p>
            <a:pPr algn="ctr"/>
            <a:r>
              <a:rPr lang="ru-RU" dirty="0" smtClean="0"/>
              <a:t>Декодирование</a:t>
            </a:r>
            <a:endParaRPr lang="ru-RU" dirty="0"/>
          </a:p>
        </p:txBody>
      </p:sp>
      <p:sp>
        <p:nvSpPr>
          <p:cNvPr id="12" name="6-конечная звезда 11"/>
          <p:cNvSpPr/>
          <p:nvPr/>
        </p:nvSpPr>
        <p:spPr>
          <a:xfrm>
            <a:off x="3203848" y="3104964"/>
            <a:ext cx="1712118" cy="1044116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Помехи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987824" y="1628800"/>
            <a:ext cx="43204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004048" y="173681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372200" y="213285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372200" y="350100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1979712" y="4509120"/>
            <a:ext cx="338437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979712" y="2204864"/>
            <a:ext cx="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2339752" y="3501008"/>
            <a:ext cx="64807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3203848" y="2276872"/>
            <a:ext cx="360040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 стрелкой 1023"/>
          <p:cNvCxnSpPr/>
          <p:nvPr/>
        </p:nvCxnSpPr>
        <p:spPr>
          <a:xfrm flipV="1">
            <a:off x="4572000" y="2564904"/>
            <a:ext cx="684076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Прямая со стрелкой 1026"/>
          <p:cNvCxnSpPr/>
          <p:nvPr/>
        </p:nvCxnSpPr>
        <p:spPr>
          <a:xfrm flipV="1">
            <a:off x="5148064" y="3501008"/>
            <a:ext cx="7200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Прямая со стрелкой 1028"/>
          <p:cNvCxnSpPr/>
          <p:nvPr/>
        </p:nvCxnSpPr>
        <p:spPr>
          <a:xfrm>
            <a:off x="4572000" y="4077072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Прямая со стрелкой 1030"/>
          <p:cNvCxnSpPr/>
          <p:nvPr/>
        </p:nvCxnSpPr>
        <p:spPr>
          <a:xfrm flipH="1">
            <a:off x="2987824" y="4077072"/>
            <a:ext cx="684076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630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Отправитель (рекламодатель, источник рекламной коммуникации) - сторона, от имени которой посылается рекламное обращение адресату. Отправитель должен: четко определить цели рекламного воздействия, правильно выделить целевую аудиторию, уяснить желаемую ответную </a:t>
            </a:r>
            <a:r>
              <a:rPr lang="ru-RU" dirty="0" smtClean="0"/>
              <a:t>реакцию</a:t>
            </a:r>
          </a:p>
          <a:p>
            <a:r>
              <a:rPr lang="ru-RU" b="1" dirty="0"/>
              <a:t>Обращение </a:t>
            </a:r>
            <a:r>
              <a:rPr lang="ru-RU" dirty="0"/>
              <a:t>(послание, сообщение) - основной инструмент и носитель информации и эмоционального воздействия отправителя на целевую аудиторию.</a:t>
            </a:r>
          </a:p>
          <a:p>
            <a:r>
              <a:rPr lang="ru-RU" dirty="0"/>
              <a:t>Рекламное обращение имеет два плана:</a:t>
            </a:r>
          </a:p>
          <a:p>
            <a:pPr lvl="0"/>
            <a:r>
              <a:rPr lang="ru-RU" dirty="0"/>
              <a:t>материальный (рациональный, постигаемый разумом)</a:t>
            </a:r>
          </a:p>
          <a:p>
            <a:r>
              <a:rPr lang="ru-RU" dirty="0"/>
              <a:t>идеальный (воспринимаемый органами </a:t>
            </a:r>
            <a:r>
              <a:rPr lang="ru-RU" dirty="0" smtClean="0"/>
              <a:t>чувств</a:t>
            </a:r>
          </a:p>
          <a:p>
            <a:r>
              <a:rPr lang="ru-RU" b="1" dirty="0"/>
              <a:t>Кодирование </a:t>
            </a:r>
            <a:r>
              <a:rPr lang="ru-RU" dirty="0"/>
              <a:t>- процесс представления идеи рекламного обращения в виде текстов, символов и образов.</a:t>
            </a:r>
          </a:p>
          <a:p>
            <a:r>
              <a:rPr lang="ru-RU" dirty="0"/>
              <a:t>Рекламный посредник (</a:t>
            </a:r>
            <a:r>
              <a:rPr lang="ru-RU" dirty="0" err="1"/>
              <a:t>коммуникант</a:t>
            </a:r>
            <a:r>
              <a:rPr lang="ru-RU" dirty="0"/>
              <a:t>) - рекламный персонаж, в уста которого вкладывается рекламное обращение</a:t>
            </a:r>
            <a:r>
              <a:rPr lang="ru-RU" dirty="0" smtClean="0"/>
              <a:t>.</a:t>
            </a:r>
          </a:p>
          <a:p>
            <a:r>
              <a:rPr lang="ru-RU" b="1" dirty="0"/>
              <a:t>Получатель </a:t>
            </a:r>
            <a:r>
              <a:rPr lang="ru-RU" dirty="0"/>
              <a:t>(адресат) рекламного сообщения - целевая аудитория, которой предназначено рекламное сообщение.</a:t>
            </a:r>
          </a:p>
          <a:p>
            <a:r>
              <a:rPr lang="ru-RU" b="1" dirty="0"/>
              <a:t>Ответная реакция</a:t>
            </a:r>
            <a:r>
              <a:rPr lang="ru-RU" dirty="0"/>
              <a:t> - набор откликов получателей, которые возникают в результате контакта с рекламным обращением.</a:t>
            </a:r>
          </a:p>
          <a:p>
            <a:r>
              <a:rPr lang="ru-RU" b="1" dirty="0"/>
              <a:t>Обратная связь</a:t>
            </a:r>
            <a:r>
              <a:rPr lang="ru-RU" dirty="0"/>
              <a:t> - та часть ответной реакции, которую получатель доводит до сведения рекламодателя (обращение к рекламодателю за дополнительной информацией и т. п.)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Рекламные средства и их классификация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1731950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Помехи - незапланированные искажения при вмешательстве в процесс рекламной коммуникации факторов внешней среды. Большинство помех не могут полностью заблокировать процесс, но могут стать причиной снижения эффективности рекламной коммуникации.</a:t>
            </a:r>
          </a:p>
          <a:p>
            <a:r>
              <a:rPr lang="ru-RU" dirty="0"/>
              <a:t>Виды помех:</a:t>
            </a:r>
          </a:p>
          <a:p>
            <a:r>
              <a:rPr lang="ru-RU" dirty="0"/>
              <a:t>	Физические - наслаивание одной информации на другую, повреждение носителей коммуникации (поломка рекламного щита, опечатки в деловом письме, перебои в электроснабжении на канале ТВ и т. п.)</a:t>
            </a:r>
          </a:p>
          <a:p>
            <a:r>
              <a:rPr lang="ru-RU" dirty="0"/>
              <a:t>	Психологические - результат различия в восприятии окружающей действительности разными людьми. Одни и те же сигналы могут вызывать различные эмоции у разных людей в зависимости от религиозных, национальных, политические, личных характеристик и т. п.</a:t>
            </a:r>
          </a:p>
          <a:p>
            <a:r>
              <a:rPr lang="ru-RU" dirty="0"/>
              <a:t>	Семантические - возникают из-за многозначности отдельных понятий (маленький-большой, сильный-слабый, много-мало и т.п.)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89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/>
              <a:t>1. 	Роль и значение рекламы в современном обществе, приведите примеры по всем направлениям. </a:t>
            </a:r>
          </a:p>
          <a:p>
            <a:r>
              <a:rPr lang="ru-RU" dirty="0"/>
              <a:t>2. 	По каким критериям проводится классификация рекламы? </a:t>
            </a:r>
          </a:p>
          <a:p>
            <a:r>
              <a:rPr lang="ru-RU" dirty="0"/>
              <a:t>3. 	Какие рекламные носители вы можете перечислить?</a:t>
            </a:r>
          </a:p>
          <a:p>
            <a:r>
              <a:rPr lang="ru-RU" dirty="0"/>
              <a:t>4. 	Можете ли вы по схеме рекламной коммуникации «разложить» рекламу которую вы видели недавно?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ВОПРОСЫ ДЛЯ САМОКОНТРОЛЯ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11391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51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ТЕСТЫ  ДЛЯ САМОКОНТРОЛЯ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3200" dirty="0"/>
              <a:t>Для каждого из предложенных вопросов или утверждений выберите один правильный ответ. </a:t>
            </a:r>
          </a:p>
          <a:p>
            <a:r>
              <a:rPr lang="ru-RU" sz="3200" dirty="0"/>
              <a:t>1. Главное назначение рекламы - это:</a:t>
            </a:r>
          </a:p>
          <a:p>
            <a:r>
              <a:rPr lang="ru-RU" sz="3200" dirty="0"/>
              <a:t>A. пропаганда конкретного товара</a:t>
            </a:r>
          </a:p>
          <a:p>
            <a:r>
              <a:rPr lang="ru-RU" sz="3200" dirty="0"/>
              <a:t>B. оперативный сбыт</a:t>
            </a:r>
          </a:p>
          <a:p>
            <a:r>
              <a:rPr lang="ru-RU" sz="3200" dirty="0"/>
              <a:t>C. организация рекламных компаний</a:t>
            </a:r>
          </a:p>
          <a:p>
            <a:r>
              <a:rPr lang="ru-RU" sz="3200" dirty="0"/>
              <a:t>D. формирование имиджа фирмы</a:t>
            </a:r>
          </a:p>
          <a:p>
            <a:r>
              <a:rPr lang="ru-RU" sz="3200" dirty="0"/>
              <a:t>E. конструировать спрос и рынок и управлять им</a:t>
            </a:r>
          </a:p>
          <a:p>
            <a:r>
              <a:rPr lang="ru-RU" sz="3200" dirty="0"/>
              <a:t>2. Товарная реклама служит для:</a:t>
            </a:r>
          </a:p>
          <a:p>
            <a:r>
              <a:rPr lang="ru-RU" sz="3200" dirty="0"/>
              <a:t>A. рекламирования достоинств фирмы </a:t>
            </a:r>
          </a:p>
          <a:p>
            <a:r>
              <a:rPr lang="ru-RU" sz="3200" dirty="0"/>
              <a:t>B. повышения благосостояния населения </a:t>
            </a:r>
          </a:p>
          <a:p>
            <a:r>
              <a:rPr lang="ru-RU" sz="3200" dirty="0" err="1"/>
              <a:t>C.заботы</a:t>
            </a:r>
            <a:r>
              <a:rPr lang="ru-RU" sz="3200" dirty="0"/>
              <a:t> о окружающей среде</a:t>
            </a:r>
          </a:p>
          <a:p>
            <a:r>
              <a:rPr lang="ru-RU" sz="3200" dirty="0" err="1"/>
              <a:t>D.ориентации</a:t>
            </a:r>
            <a:r>
              <a:rPr lang="ru-RU" sz="3200" dirty="0"/>
              <a:t> фирмы на будущее</a:t>
            </a:r>
          </a:p>
          <a:p>
            <a:r>
              <a:rPr lang="ru-RU" sz="3200" dirty="0" err="1"/>
              <a:t>E.информирования</a:t>
            </a:r>
            <a:r>
              <a:rPr lang="ru-RU" sz="3200" dirty="0"/>
              <a:t> потребителей о свойствах и </a:t>
            </a:r>
            <a:r>
              <a:rPr lang="ru-RU" sz="3200" dirty="0" err="1"/>
              <a:t>достойствах</a:t>
            </a:r>
            <a:r>
              <a:rPr lang="ru-RU" sz="3200" dirty="0"/>
              <a:t> товара</a:t>
            </a:r>
          </a:p>
          <a:p>
            <a:r>
              <a:rPr lang="ru-RU" sz="3200" dirty="0"/>
              <a:t>3. Рекламный слоган - это:</a:t>
            </a:r>
          </a:p>
          <a:p>
            <a:r>
              <a:rPr lang="ru-RU" sz="3200" dirty="0"/>
              <a:t>A. главный аргумент рекламного послания</a:t>
            </a:r>
          </a:p>
          <a:p>
            <a:r>
              <a:rPr lang="ru-RU" sz="3200" dirty="0"/>
              <a:t>B. любой элемент рекламы, привлекающий внимания</a:t>
            </a:r>
          </a:p>
          <a:p>
            <a:r>
              <a:rPr lang="ru-RU" sz="3200" dirty="0"/>
              <a:t>C. адресная информация рекламного характера</a:t>
            </a:r>
          </a:p>
          <a:p>
            <a:r>
              <a:rPr lang="ru-RU" sz="3200" dirty="0"/>
              <a:t>D. рекламный девиз</a:t>
            </a:r>
          </a:p>
          <a:p>
            <a:r>
              <a:rPr lang="ru-RU" sz="3200" dirty="0"/>
              <a:t>E. рекламный ТВ-ролик</a:t>
            </a:r>
          </a:p>
          <a:p>
            <a:r>
              <a:rPr lang="ru-RU" sz="3200" dirty="0"/>
              <a:t>4. Вид рекламы показывающий достоинства фирмы в сравнении с конкурентами – это:</a:t>
            </a:r>
          </a:p>
          <a:p>
            <a:r>
              <a:rPr lang="ru-RU" sz="3200" dirty="0"/>
              <a:t>A. превентивная реклама</a:t>
            </a:r>
          </a:p>
          <a:p>
            <a:r>
              <a:rPr lang="ru-RU" sz="3200" dirty="0"/>
              <a:t>B. товарная реклама</a:t>
            </a:r>
          </a:p>
          <a:p>
            <a:r>
              <a:rPr lang="ru-RU" sz="3200" dirty="0"/>
              <a:t>C. косвенная реклама</a:t>
            </a:r>
          </a:p>
          <a:p>
            <a:r>
              <a:rPr lang="ru-RU" sz="3200" dirty="0"/>
              <a:t>D. прямая реклама</a:t>
            </a:r>
          </a:p>
          <a:p>
            <a:r>
              <a:rPr lang="ru-RU" sz="3200" dirty="0"/>
              <a:t>E. престижная (фирменная) реклама</a:t>
            </a:r>
          </a:p>
          <a:p>
            <a:r>
              <a:rPr lang="ru-RU" sz="3200" dirty="0"/>
              <a:t>5. Важная функция рекламного агентства –это:</a:t>
            </a:r>
          </a:p>
          <a:p>
            <a:r>
              <a:rPr lang="ru-RU" sz="3200" dirty="0"/>
              <a:t>A. стимулирование сбыта</a:t>
            </a:r>
          </a:p>
          <a:p>
            <a:r>
              <a:rPr lang="ru-RU" sz="3200" dirty="0"/>
              <a:t>B. связи с общественностью</a:t>
            </a:r>
          </a:p>
          <a:p>
            <a:r>
              <a:rPr lang="ru-RU" sz="3200" dirty="0"/>
              <a:t>C. изготовление оригиналов рекламы</a:t>
            </a:r>
          </a:p>
          <a:p>
            <a:r>
              <a:rPr lang="ru-RU" sz="3200" dirty="0"/>
              <a:t>D. организация ярмарки и выставок</a:t>
            </a:r>
          </a:p>
          <a:p>
            <a:r>
              <a:rPr lang="ru-RU" sz="3200" dirty="0"/>
              <a:t>E. прямая почтовая рассылка рекламы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3200" dirty="0"/>
              <a:t>6. Главное преимущество рекламы – это:</a:t>
            </a:r>
          </a:p>
          <a:p>
            <a:r>
              <a:rPr lang="ru-RU" sz="3200" dirty="0"/>
              <a:t>A. привлечение огромного рынка потребителей</a:t>
            </a:r>
          </a:p>
          <a:p>
            <a:r>
              <a:rPr lang="ru-RU" sz="3200" dirty="0"/>
              <a:t>B.  отсутствие обратной связи</a:t>
            </a:r>
          </a:p>
          <a:p>
            <a:r>
              <a:rPr lang="ru-RU" sz="3200" dirty="0"/>
              <a:t>C. большие расходы</a:t>
            </a:r>
          </a:p>
          <a:p>
            <a:r>
              <a:rPr lang="ru-RU" sz="3200" dirty="0"/>
              <a:t>D. недостаточная информация</a:t>
            </a:r>
          </a:p>
          <a:p>
            <a:r>
              <a:rPr lang="ru-RU" sz="3200" dirty="0"/>
              <a:t>E. давление на потребителей</a:t>
            </a:r>
          </a:p>
          <a:p>
            <a:r>
              <a:rPr lang="ru-RU" sz="3200" dirty="0"/>
              <a:t>7. Печатная реклама представляет собой:</a:t>
            </a:r>
          </a:p>
          <a:p>
            <a:r>
              <a:rPr lang="ru-RU" sz="3200" dirty="0"/>
              <a:t>A. каталог, проспекты, буклеты</a:t>
            </a:r>
          </a:p>
          <a:p>
            <a:r>
              <a:rPr lang="ru-RU" sz="3200" dirty="0"/>
              <a:t>B. статьи, репортажи, обзоры</a:t>
            </a:r>
          </a:p>
          <a:p>
            <a:r>
              <a:rPr lang="ru-RU" sz="3200" dirty="0"/>
              <a:t>C. почтовая рассылка, рекламы</a:t>
            </a:r>
          </a:p>
          <a:p>
            <a:r>
              <a:rPr lang="ru-RU" sz="3200" dirty="0"/>
              <a:t>D. вывески магазинов, щиты</a:t>
            </a:r>
          </a:p>
          <a:p>
            <a:r>
              <a:rPr lang="ru-RU" sz="3200" dirty="0"/>
              <a:t>E. товарные знаки на упаковке</a:t>
            </a:r>
          </a:p>
          <a:p>
            <a:r>
              <a:rPr lang="ru-RU" sz="3200" dirty="0"/>
              <a:t>8. Главное достоинство  рекламы в прессе – это:</a:t>
            </a:r>
          </a:p>
          <a:p>
            <a:r>
              <a:rPr lang="ru-RU" sz="3200" dirty="0"/>
              <a:t>A. экономичность и простота</a:t>
            </a:r>
          </a:p>
          <a:p>
            <a:r>
              <a:rPr lang="ru-RU" sz="3200" dirty="0"/>
              <a:t>B. дешевизна</a:t>
            </a:r>
          </a:p>
          <a:p>
            <a:r>
              <a:rPr lang="ru-RU" sz="3200" dirty="0"/>
              <a:t>C. оперативность и повторяемость</a:t>
            </a:r>
          </a:p>
          <a:p>
            <a:r>
              <a:rPr lang="ru-RU" sz="3200" dirty="0"/>
              <a:t>D. эмоциональность воздействия</a:t>
            </a:r>
          </a:p>
          <a:p>
            <a:r>
              <a:rPr lang="ru-RU" sz="3200" dirty="0"/>
              <a:t>E. избыточная информация</a:t>
            </a:r>
          </a:p>
          <a:p>
            <a:r>
              <a:rPr lang="ru-RU" sz="3200" dirty="0"/>
              <a:t>9. Какое средство рекламы своего рода визитная карточка фирмы:</a:t>
            </a:r>
          </a:p>
          <a:p>
            <a:r>
              <a:rPr lang="ru-RU" sz="3200" dirty="0"/>
              <a:t>A. реклама по почте</a:t>
            </a:r>
          </a:p>
          <a:p>
            <a:r>
              <a:rPr lang="ru-RU" sz="3200" dirty="0"/>
              <a:t>B. телереклама</a:t>
            </a:r>
          </a:p>
          <a:p>
            <a:r>
              <a:rPr lang="ru-RU" sz="3200" dirty="0"/>
              <a:t>C. реклама в прессе</a:t>
            </a:r>
          </a:p>
          <a:p>
            <a:r>
              <a:rPr lang="ru-RU" sz="3200" dirty="0"/>
              <a:t>D. печатная реклама</a:t>
            </a:r>
          </a:p>
          <a:p>
            <a:r>
              <a:rPr lang="ru-RU" sz="3200" dirty="0"/>
              <a:t>E. наружная реклама</a:t>
            </a:r>
          </a:p>
          <a:p>
            <a:r>
              <a:rPr lang="ru-RU" sz="3200" dirty="0"/>
              <a:t>10. Эффективность воздействия рекламы – это:</a:t>
            </a:r>
          </a:p>
          <a:p>
            <a:r>
              <a:rPr lang="ru-RU" sz="3200" dirty="0"/>
              <a:t>A. основные параметры рекламы</a:t>
            </a:r>
          </a:p>
          <a:p>
            <a:r>
              <a:rPr lang="ru-RU" sz="3200" dirty="0"/>
              <a:t>B. оценка целесообразности рекламы</a:t>
            </a:r>
          </a:p>
          <a:p>
            <a:r>
              <a:rPr lang="ru-RU" sz="3200" dirty="0"/>
              <a:t>C. разработка комплекса маркетинга</a:t>
            </a:r>
          </a:p>
          <a:p>
            <a:r>
              <a:rPr lang="ru-RU" sz="3200" dirty="0"/>
              <a:t>D. разработка структуры рекламы</a:t>
            </a:r>
          </a:p>
          <a:p>
            <a:r>
              <a:rPr lang="ru-RU" sz="3200" dirty="0"/>
              <a:t>E. определение целей рекламы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98639"/>
            <a:ext cx="766886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73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1.	«Реклама – двигатель торговли».</a:t>
            </a:r>
          </a:p>
          <a:p>
            <a:r>
              <a:rPr lang="ru-RU" sz="2000" dirty="0"/>
              <a:t>Контент: концепция товара, целевая аудитория, схема рекламной коммуникации, рекламные носители, получатели рекламы.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600" u="sng" dirty="0">
                <a:solidFill>
                  <a:schemeClr val="bg1"/>
                </a:solidFill>
              </a:rPr>
              <a:t>ВОПРОСЫ  СЕМИНАРСКОГО ЗАНЯТИЯ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 «Реклама в системе маркетинга»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340768"/>
            <a:ext cx="67627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64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	Стратегия выхода на международный рынок / Стратегия внедрения на казахстанский рынок</a:t>
            </a:r>
          </a:p>
          <a:p>
            <a:r>
              <a:rPr lang="ru-RU" dirty="0"/>
              <a:t>2	Товарная политика компании и рекламная деятельность</a:t>
            </a:r>
          </a:p>
          <a:p>
            <a:r>
              <a:rPr lang="ru-RU" dirty="0"/>
              <a:t>3	Ценовая политика рекламных компаний</a:t>
            </a:r>
          </a:p>
          <a:p>
            <a:r>
              <a:rPr lang="ru-RU" dirty="0"/>
              <a:t>4	Стратегии коммуникаций компании</a:t>
            </a:r>
          </a:p>
          <a:p>
            <a:r>
              <a:rPr lang="ru-RU" dirty="0"/>
              <a:t>5	Стратегии рекламы компании</a:t>
            </a:r>
          </a:p>
          <a:p>
            <a:r>
              <a:rPr lang="ru-RU" dirty="0"/>
              <a:t>6	Прямой маркетинг компании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ТЕМАТИКА  РЕФЕРАТОВ И ДОКЛАДОВ</a:t>
            </a:r>
          </a:p>
        </p:txBody>
      </p:sp>
    </p:spTree>
    <p:extLst>
      <p:ext uri="{BB962C8B-B14F-4D97-AF65-F5344CB8AC3E}">
        <p14:creationId xmlns:p14="http://schemas.microsoft.com/office/powerpoint/2010/main" val="29655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</TotalTime>
  <Words>694</Words>
  <Application>Microsoft Office PowerPoint</Application>
  <PresentationFormat>Экран (4:3)</PresentationFormat>
  <Paragraphs>185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РЕКЛАМА В СИСТЕМЕ МАРКЕТИНГА </vt:lpstr>
      <vt:lpstr>Роль и значение рекламы в современном обществе</vt:lpstr>
      <vt:lpstr>Реклама</vt:lpstr>
      <vt:lpstr>Реклама</vt:lpstr>
      <vt:lpstr>Вывод:</vt:lpstr>
      <vt:lpstr>Виды реклам и не рекламные категории</vt:lpstr>
      <vt:lpstr>Виды рекламы</vt:lpstr>
      <vt:lpstr>Рекламные средства и их классификация</vt:lpstr>
      <vt:lpstr>Рекламные средства и их классификация</vt:lpstr>
      <vt:lpstr>Презентация PowerPoint</vt:lpstr>
      <vt:lpstr>ВОПРОСЫ ДЛЯ САМОКОНТРОЛЯ</vt:lpstr>
      <vt:lpstr>ТЕСТЫ  ДЛЯ САМОКОНТРОЛЯ</vt:lpstr>
      <vt:lpstr>ВОПРОСЫ  СЕМИНАРСКОГО ЗАНЯТИЯ  «Реклама в системе маркетинга» </vt:lpstr>
      <vt:lpstr>ТЕМАТИКА  РЕФЕРАТОВ И ДОКЛАДОВ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РЕКЛАМА В СИСТЕМЕ МАРКЕТИНГА </dc:title>
  <dc:creator>Ельдар Карлов</dc:creator>
  <cp:lastModifiedBy>Данияр</cp:lastModifiedBy>
  <cp:revision>6</cp:revision>
  <dcterms:created xsi:type="dcterms:W3CDTF">2019-11-27T14:11:04Z</dcterms:created>
  <dcterms:modified xsi:type="dcterms:W3CDTF">2019-11-27T14:57:20Z</dcterms:modified>
</cp:coreProperties>
</file>